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8" r:id="rId3"/>
    <p:sldMasterId id="2147483709" r:id="rId4"/>
  </p:sldMasterIdLst>
  <p:notesMasterIdLst>
    <p:notesMasterId r:id="rId39"/>
  </p:notesMasterIdLst>
  <p:handoutMasterIdLst>
    <p:handoutMasterId r:id="rId40"/>
  </p:handoutMasterIdLst>
  <p:sldIdLst>
    <p:sldId id="325" r:id="rId5"/>
    <p:sldId id="283" r:id="rId6"/>
    <p:sldId id="290" r:id="rId7"/>
    <p:sldId id="299" r:id="rId8"/>
    <p:sldId id="298" r:id="rId9"/>
    <p:sldId id="301" r:id="rId10"/>
    <p:sldId id="327" r:id="rId11"/>
    <p:sldId id="303" r:id="rId12"/>
    <p:sldId id="329" r:id="rId13"/>
    <p:sldId id="310" r:id="rId14"/>
    <p:sldId id="302" r:id="rId15"/>
    <p:sldId id="304" r:id="rId16"/>
    <p:sldId id="305" r:id="rId17"/>
    <p:sldId id="313" r:id="rId18"/>
    <p:sldId id="311" r:id="rId19"/>
    <p:sldId id="306" r:id="rId20"/>
    <p:sldId id="314" r:id="rId21"/>
    <p:sldId id="307" r:id="rId22"/>
    <p:sldId id="364" r:id="rId23"/>
    <p:sldId id="362" r:id="rId24"/>
    <p:sldId id="365" r:id="rId25"/>
    <p:sldId id="315" r:id="rId26"/>
    <p:sldId id="309" r:id="rId27"/>
    <p:sldId id="316" r:id="rId28"/>
    <p:sldId id="318" r:id="rId29"/>
    <p:sldId id="319" r:id="rId30"/>
    <p:sldId id="320" r:id="rId31"/>
    <p:sldId id="308" r:id="rId32"/>
    <p:sldId id="322" r:id="rId33"/>
    <p:sldId id="321" r:id="rId34"/>
    <p:sldId id="323" r:id="rId35"/>
    <p:sldId id="269" r:id="rId36"/>
    <p:sldId id="270" r:id="rId37"/>
    <p:sldId id="266" r:id="rId38"/>
  </p:sldIdLst>
  <p:sldSz cx="12192000" cy="6858000"/>
  <p:notesSz cx="6858000" cy="9144000"/>
  <p:custDataLst>
    <p:tags r:id="rId4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6" y="40"/>
      </p:cViewPr>
      <p:guideLst>
        <p:guide orient="horz" pos="2205"/>
        <p:guide pos="1572"/>
        <p:guide pos="60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4" Type="http://schemas.openxmlformats.org/officeDocument/2006/relationships/tags" Target="tags/tag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.png"/><Relationship Id="rId5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2" Type="http://schemas.openxmlformats.org/officeDocument/2006/relationships/theme" Target="../theme/theme3.xml"/><Relationship Id="rId51" Type="http://schemas.openxmlformats.org/officeDocument/2006/relationships/image" Target="../media/image2.png"/><Relationship Id="rId50" Type="http://schemas.openxmlformats.org/officeDocument/2006/relationships/image" Target="../media/image1.png"/><Relationship Id="rId5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3479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1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1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3479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1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1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image" Target="../media/image19.GIF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image" Target="../media/image19.GIF"/><Relationship Id="rId1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365" cy="39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66713" y="4033928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545075" y="4557382"/>
            <a:ext cx="11103711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第十一章 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颞下颌关节疾病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117705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 马超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2020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年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月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第二节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颞下颌关节紊乱病</a:t>
            </a:r>
            <a:endParaRPr lang="zh-CN" altLang="en-US" sz="3200"/>
          </a:p>
        </p:txBody>
      </p:sp>
      <p:sp>
        <p:nvSpPr>
          <p:cNvPr id="2253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8895" y="5337175"/>
            <a:ext cx="3253105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颞下颌关节盘移位</a:t>
            </a:r>
            <a:r>
              <a:rPr lang="en-US" altLang="zh-CN" sz="3200" smtClean="0"/>
              <a:t>MRI</a:t>
            </a:r>
            <a:r>
              <a:rPr lang="zh-CN" altLang="en-US" sz="3200" smtClean="0"/>
              <a:t>图</a:t>
            </a:r>
            <a:endParaRPr lang="zh-CN" altLang="en-US" sz="3200" smtClean="0"/>
          </a:p>
        </p:txBody>
      </p:sp>
      <p:sp>
        <p:nvSpPr>
          <p:cNvPr id="5" name="矩形 4"/>
          <p:cNvSpPr/>
          <p:nvPr/>
        </p:nvSpPr>
        <p:spPr>
          <a:xfrm>
            <a:off x="750888" y="1979613"/>
            <a:ext cx="7375525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颞下颌关节紊乱病（</a:t>
            </a:r>
            <a:r>
              <a:rPr lang="en-US" altLang="en-US" sz="24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temporomandibular</a:t>
            </a:r>
            <a:r>
              <a:rPr lang="en-US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disorders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TMD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）是由精神因素、社会心理因素、外伤、微小创伤、因素、免疫等多因素导致的颞下颌关节及咀嚼肌群出现功能、结构与器质性改变的一组疾病总称。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2" name="图片占位符 9" descr="43718711_(_11-2-2)_10253_D_139494125991712657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6" r="22336"/>
          <a:stretch>
            <a:fillRect/>
          </a:stretch>
        </p:blipFill>
        <p:spPr>
          <a:xfrm>
            <a:off x="9662795" y="1700530"/>
            <a:ext cx="2529205" cy="3408045"/>
          </a:xfrm>
        </p:spPr>
      </p:pic>
      <p:sp>
        <p:nvSpPr>
          <p:cNvPr id="2253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403475"/>
            <a:ext cx="10726738" cy="12112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咀嚼肌紊乱疾病（</a:t>
            </a:r>
            <a:r>
              <a:rPr lang="en-US" altLang="zh-CN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masticatory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muscle disorders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）包括局部肌痛、肌炎、肌痉挛以及肌纤维挛缩等，以肌痛为多见。肌痛分为局限性肌痛，肌筋膜痛，肌筋膜痛扩散。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矩形 9"/>
          <p:cNvSpPr>
            <a:spLocks noChangeArrowheads="1"/>
          </p:cNvSpPr>
          <p:nvPr/>
        </p:nvSpPr>
        <p:spPr bwMode="auto">
          <a:xfrm>
            <a:off x="3816350" y="1227138"/>
            <a:ext cx="38782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一、咀嚼肌紊乱疾病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1022350" y="1838325"/>
            <a:ext cx="10590213" cy="51800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肌痛的临床表现为一处或多处咀嚼肌出现局部持续性疼痛。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咀嚼肌疼痛超过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临床检查主要是肌肉扪诊。受累肌肉如颞肌，咬肌有压痛或扳机点及放射性疼痛。开口受限，被动张口出现病变肌疼痛，但开口度可增大。诊断性地封闭咀嚼肌神经和肌肉，可使疼痛消失。临床、关节Ｘ线检查以及生化检查无颞下颌关节内的病理改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保守治疗为主。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矩形 7"/>
          <p:cNvSpPr>
            <a:spLocks noChangeArrowheads="1"/>
          </p:cNvSpPr>
          <p:nvPr/>
        </p:nvSpPr>
        <p:spPr bwMode="auto">
          <a:xfrm>
            <a:off x="3816350" y="952500"/>
            <a:ext cx="38782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一、咀嚼肌紊乱疾病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403475"/>
            <a:ext cx="7707313" cy="8413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可复性盘前移位（</a:t>
            </a:r>
            <a:r>
              <a:rPr lang="en-US" altLang="zh-CN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anerior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disc displacement with reduction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可复性盘移位伴绞锁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矩形 8"/>
          <p:cNvSpPr>
            <a:spLocks noChangeArrowheads="1"/>
          </p:cNvSpPr>
          <p:nvPr/>
        </p:nvSpPr>
        <p:spPr bwMode="auto">
          <a:xfrm>
            <a:off x="685800" y="1768475"/>
            <a:ext cx="26289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3148013"/>
            <a:ext cx="9321800" cy="24114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不可复性盘前移位（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anterior disc displacement without reduction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不可复性盘移位伴张口受限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不可复性盘移位不伴张口受限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关节半脱位（</a:t>
            </a:r>
            <a:r>
              <a:rPr lang="en-US" altLang="en-US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subluxation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the TMJ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5" name="矩形 9"/>
          <p:cNvSpPr>
            <a:spLocks noChangeArrowheads="1"/>
          </p:cNvSpPr>
          <p:nvPr/>
        </p:nvSpPr>
        <p:spPr bwMode="auto">
          <a:xfrm>
            <a:off x="4341813" y="987425"/>
            <a:ext cx="3468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二、结构紊乱疾病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662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823335" y="5168265"/>
            <a:ext cx="651002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不可复形盘移位开闭口</a:t>
            </a:r>
            <a:r>
              <a:rPr lang="en-US" altLang="zh-CN" sz="3200" smtClean="0"/>
              <a:t>MRI</a:t>
            </a:r>
            <a:endParaRPr lang="zh-CN" altLang="en-US" sz="3200" smtClean="0"/>
          </a:p>
        </p:txBody>
      </p:sp>
      <p:sp>
        <p:nvSpPr>
          <p:cNvPr id="5" name="Shape 103"/>
          <p:cNvSpPr/>
          <p:nvPr/>
        </p:nvSpPr>
        <p:spPr>
          <a:xfrm>
            <a:off x="885825" y="1914525"/>
            <a:ext cx="10590213" cy="22717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8" name="Picture 2" descr="H:\口腔科学\新建文件夹\43718711_(_11-2-2)_10253_D_13949412599071265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1760538"/>
            <a:ext cx="3402012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 descr="H:\口腔科学\新建文件夹\43718711_(_11-2-2)_10253_D_1394941259917126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1741488"/>
            <a:ext cx="39655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765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5414645" y="5390515"/>
            <a:ext cx="3252470" cy="372745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垫治疗</a:t>
            </a:r>
            <a:endParaRPr lang="zh-CN" altLang="en-US" sz="3200" smtClean="0"/>
          </a:p>
        </p:txBody>
      </p:sp>
      <p:sp>
        <p:nvSpPr>
          <p:cNvPr id="4" name="Shape 103"/>
          <p:cNvSpPr/>
          <p:nvPr/>
        </p:nvSpPr>
        <p:spPr>
          <a:xfrm>
            <a:off x="885825" y="1914525"/>
            <a:ext cx="10590213" cy="22717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2" name="Picture 4" descr="H:\口腔科学\新建文件夹\43718704_(_11-2)_14278_D_13960743224551746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1760538"/>
            <a:ext cx="39751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H:\口腔科学\新建文件夹\43718704_(_11-2)_14278_D_1396074322464174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736725"/>
            <a:ext cx="4037013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025650"/>
            <a:ext cx="7707313" cy="34258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主要包括急、慢性滑膜炎、关节囊炎，通常伴有关节盘移位、骨关节病以及关节炎等。也可单独出现滑膜炎。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诊断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滑膜炎有外伤、微小损伤、关节邻近组织的炎症、感染、关节盘移位、骨关节病等病史。急性期病程短，关节区肿胀，疼痛明显，开口受限，下颌运动功能障碍，咬合关系紊乱。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治疗原则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以保守治疗为主。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28675" name="矩形 9"/>
          <p:cNvSpPr>
            <a:spLocks noChangeArrowheads="1"/>
          </p:cNvSpPr>
          <p:nvPr/>
        </p:nvSpPr>
        <p:spPr bwMode="auto">
          <a:xfrm>
            <a:off x="4341813" y="987425"/>
            <a:ext cx="26463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三、炎性疾病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6" name="Picture 3" descr="F:\Book\scop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t="17918" r="16209"/>
          <a:stretch>
            <a:fillRect/>
          </a:stretch>
        </p:blipFill>
        <p:spPr bwMode="auto">
          <a:xfrm>
            <a:off x="8745538" y="1879600"/>
            <a:ext cx="2747962" cy="2844800"/>
          </a:xfrm>
          <a:prstGeom prst="rect">
            <a:avLst/>
          </a:prstGeom>
          <a:noFill/>
          <a:ln w="9525">
            <a:solidFill>
              <a:srgbClr val="FF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506460" y="5200650"/>
            <a:ext cx="368554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滑膜炎</a:t>
            </a:r>
            <a:r>
              <a:rPr lang="zh-CN" altLang="en-US" sz="3200" smtClean="0"/>
              <a:t>的关节镜表现</a:t>
            </a:r>
            <a:endParaRPr lang="zh-CN" altLang="en-US" sz="3200" smtClean="0"/>
          </a:p>
        </p:txBody>
      </p:sp>
      <p:sp>
        <p:nvSpPr>
          <p:cNvPr id="2867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025650"/>
            <a:ext cx="7707313" cy="416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退行性关节病包括骨关节病和骨关节炎。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诊断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退行性关节病患者关节区疼痛反复发作，病史有</a:t>
            </a:r>
            <a:r>
              <a:rPr lang="en-US" altLang="zh-CN" sz="2000" dirty="0">
                <a:ea typeface="微软雅黑" panose="020B0503020204020204" pitchFamily="34" charset="-122"/>
              </a:rPr>
              <a:t>30</a:t>
            </a:r>
            <a:r>
              <a:rPr lang="zh-CN" altLang="zh-CN" sz="2000" dirty="0">
                <a:ea typeface="微软雅黑" panose="020B0503020204020204" pitchFamily="34" charset="-122"/>
              </a:rPr>
              <a:t>天以上，开口受限，开口型偏斜。关节外侧及后区压痛，咀嚼肌区压痛，有自发性疼痛。大张口或被动开口，下颌侧方或前伸时关节可触及弹响或杂音，可出现面部畸形。</a:t>
            </a:r>
            <a:endParaRPr lang="zh-CN" altLang="zh-CN" sz="2000" dirty="0"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9"/>
          <p:cNvSpPr>
            <a:spLocks noChangeArrowheads="1"/>
          </p:cNvSpPr>
          <p:nvPr/>
        </p:nvSpPr>
        <p:spPr bwMode="auto">
          <a:xfrm>
            <a:off x="4341813" y="987425"/>
            <a:ext cx="34671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四、退行性关节病</a:t>
            </a:r>
            <a:endParaRPr lang="zh-CN" altLang="en-US" sz="3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0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0" y="2262188"/>
            <a:ext cx="25209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493000" y="5254625"/>
            <a:ext cx="508635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骨关节病</a:t>
            </a:r>
            <a:r>
              <a:rPr lang="zh-CN" altLang="en-US" sz="3200" smtClean="0"/>
              <a:t>的</a:t>
            </a:r>
            <a:r>
              <a:rPr lang="en-US" altLang="zh-CN" sz="3200" smtClean="0"/>
              <a:t>CBCT</a:t>
            </a:r>
            <a:r>
              <a:rPr lang="zh-CN" altLang="en-US" sz="3200" smtClean="0"/>
              <a:t>表现</a:t>
            </a:r>
            <a:endParaRPr lang="zh-CN" altLang="en-US" sz="3200" smtClean="0"/>
          </a:p>
        </p:txBody>
      </p:sp>
      <p:sp>
        <p:nvSpPr>
          <p:cNvPr id="2970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0722" name="Shape 103"/>
          <p:cNvSpPr>
            <a:spLocks noChangeArrowheads="1"/>
          </p:cNvSpPr>
          <p:nvPr/>
        </p:nvSpPr>
        <p:spPr bwMode="auto">
          <a:xfrm>
            <a:off x="885825" y="2403475"/>
            <a:ext cx="77073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矩形 9"/>
          <p:cNvSpPr>
            <a:spLocks noChangeArrowheads="1"/>
          </p:cNvSpPr>
          <p:nvPr/>
        </p:nvSpPr>
        <p:spPr bwMode="auto">
          <a:xfrm>
            <a:off x="4341813" y="987425"/>
            <a:ext cx="3467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四、退行性关节病</a:t>
            </a:r>
            <a:endParaRPr lang="zh-CN" altLang="en-US" sz="3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24" name="矩形 3"/>
          <p:cNvSpPr>
            <a:spLocks noChangeArrowheads="1"/>
          </p:cNvSpPr>
          <p:nvPr/>
        </p:nvSpPr>
        <p:spPr bwMode="auto">
          <a:xfrm>
            <a:off x="1004888" y="2914650"/>
            <a:ext cx="7207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以保守治疗为主。药物治疗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理疗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关节内注射治疗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等，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保守治疗无效时可行手术治疗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2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r="9213"/>
          <a:stretch>
            <a:fillRect/>
          </a:stretch>
        </p:blipFill>
        <p:spPr bwMode="auto">
          <a:xfrm>
            <a:off x="8593138" y="2255838"/>
            <a:ext cx="24352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212455" y="5026025"/>
            <a:ext cx="4623435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zh-CN" altLang="en-US" sz="3200" dirty="0" smtClean="0"/>
              <a:t>关节</a:t>
            </a:r>
            <a:r>
              <a:rPr lang="zh-CN" altLang="zh-CN" sz="3200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内注射治疗</a:t>
            </a:r>
            <a:endParaRPr lang="zh-CN" altLang="en-US" sz="3200" dirty="0" smtClean="0"/>
          </a:p>
        </p:txBody>
      </p:sp>
      <p:sp>
        <p:nvSpPr>
          <p:cNvPr id="3072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22350" y="1660525"/>
            <a:ext cx="5346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病史</a:t>
            </a:r>
            <a:endParaRPr lang="zh-CN" altLang="en-US" sz="2400"/>
          </a:p>
          <a:p>
            <a:r>
              <a:rPr lang="zh-CN" altLang="en-US" sz="2400"/>
              <a:t>万女士，女，26岁，办公室职员。</a:t>
            </a:r>
            <a:endParaRPr lang="zh-CN" altLang="en-US" sz="2400"/>
          </a:p>
          <a:p>
            <a:r>
              <a:rPr lang="zh-CN" altLang="en-US" sz="2400"/>
              <a:t>2019年8月16日拔智齿，22日右侧首次出现关节弹响，隔日晨起发现弹响消失出现张口受限，下颌右偏，大张口及咀嚼时右侧耳前区疼痛。随后症状无明显加重/缓解。9月11日前来 温医一院康复医学科就诊，希望改善张口受限，下颌歪斜问题。</a:t>
            </a:r>
            <a:endParaRPr lang="zh-CN" altLang="en-US" sz="2400"/>
          </a:p>
        </p:txBody>
      </p:sp>
      <p:pic>
        <p:nvPicPr>
          <p:cNvPr id="4" name="图片 3" descr="颞下颌关节紊乱治疗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13600" y="2066925"/>
            <a:ext cx="3390900" cy="190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5355" y="4182745"/>
            <a:ext cx="3103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就诊时情况，张口右偏，张口受限（32mm）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颞下颌关节常见病</a:t>
            </a:r>
            <a:endParaRPr lang="zh-CN" altLang="en-US" sz="3200"/>
          </a:p>
        </p:txBody>
      </p:sp>
      <p:sp>
        <p:nvSpPr>
          <p:cNvPr id="46" name="椭圆 45"/>
          <p:cNvSpPr/>
          <p:nvPr/>
        </p:nvSpPr>
        <p:spPr>
          <a:xfrm>
            <a:off x="3535363" y="14795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363" y="2490788"/>
            <a:ext cx="471487" cy="469900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363" y="34480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363" y="4425950"/>
            <a:ext cx="471487" cy="471488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363" y="5305425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963" y="14525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颞下颌关节功能解剖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963" y="24431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颞下颌关节紊乱病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963" y="3448050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 颞下颌关节脱位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963" y="4368800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颞下颌关节强直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963" y="5305425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第五节  颞下颌关节其他疾病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838835" y="1175385"/>
            <a:ext cx="754507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查体：</a:t>
            </a:r>
            <a:endParaRPr lang="zh-CN" altLang="en-US" sz="2400"/>
          </a:p>
          <a:p>
            <a:r>
              <a:rPr lang="zh-CN" altLang="en-US" sz="2400"/>
              <a:t>无协助下最大张口末期TMJ关节前方疼痛，VAS =2/10；咀嚼时有疼痛，VAS=2/10；无偏侧头痛。切牙关系，下牙略后移,水平覆盖过多。咬合关系：良好，尖窝交错。开口型：向右侧歪斜。无协助下最大张口：32mm。下颌侧方：向右运动6mm，向左受限为0mm。张闭口，侧方和前伸过程的关节声响：无。下颌关节绞索情况：无。肌肉和颞下颌关节疼痛的触诊：颞下颌关节压痛VAS= 2/10，咀嚼肌群无压痛。</a:t>
            </a:r>
            <a:endParaRPr lang="zh-CN" altLang="en-US" sz="2400"/>
          </a:p>
          <a:p>
            <a:r>
              <a:rPr lang="zh-CN" altLang="en-US" sz="2400"/>
              <a:t>体态：颈前伸，含胸。</a:t>
            </a:r>
            <a:endParaRPr lang="zh-CN" altLang="en-US" sz="2400"/>
          </a:p>
          <a:p>
            <a:r>
              <a:rPr lang="zh-CN" altLang="en-US" sz="2400"/>
              <a:t>影像学：无。</a:t>
            </a:r>
            <a:endParaRPr lang="zh-CN" altLang="en-US" sz="2400"/>
          </a:p>
          <a:p>
            <a:r>
              <a:rPr lang="zh-CN" altLang="en-US" sz="2400"/>
              <a:t>诊断：不可复性盘移位伴，开口受限（右）？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 descr="颞下颌关节紊乱侧方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8012"/>
          <a:stretch>
            <a:fillRect/>
          </a:stretch>
        </p:blipFill>
        <p:spPr>
          <a:xfrm>
            <a:off x="8601710" y="1417955"/>
            <a:ext cx="2558415" cy="3630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94115" y="5412105"/>
            <a:ext cx="243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治疗前坐姿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56640" y="1186180"/>
            <a:ext cx="754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治疗</a:t>
            </a:r>
            <a:endParaRPr lang="zh-CN" altLang="en-US" sz="2400"/>
          </a:p>
          <a:p>
            <a:r>
              <a:rPr lang="zh-CN" altLang="en-US" sz="2400"/>
              <a:t>康复科手法治疗：枕后肌群手法放松，关节松动术和复位手法，胸段手法调整。物理因子治疗: 超声，电疗缓解疼痛症状等。</a:t>
            </a:r>
            <a:endParaRPr lang="zh-CN" altLang="en-US" sz="2400"/>
          </a:p>
        </p:txBody>
      </p:sp>
      <p:pic>
        <p:nvPicPr>
          <p:cNvPr id="4" name="图片 3" descr="治疗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455" y="3199130"/>
            <a:ext cx="3390900" cy="1905000"/>
          </a:xfrm>
          <a:prstGeom prst="rect">
            <a:avLst/>
          </a:prstGeom>
        </p:spPr>
      </p:pic>
      <p:pic>
        <p:nvPicPr>
          <p:cNvPr id="5" name="图片 4" descr="颞下颌关节紊乱治疗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3134360"/>
            <a:ext cx="3390900" cy="190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6395" y="5336540"/>
            <a:ext cx="280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就诊时情况，张口右偏，张口受限（32mm）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02655" y="5304155"/>
            <a:ext cx="2371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三次治疗后</a:t>
            </a:r>
            <a:r>
              <a:rPr lang="zh-CN" altLang="en-US"/>
              <a:t>，张口明显改善(40mm)，轨迹变正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颞下颌关节脱位</a:t>
            </a:r>
            <a:br>
              <a:rPr lang="zh-CN" altLang="en-US" sz="573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pic>
        <p:nvPicPr>
          <p:cNvPr id="32770" name="图片占位符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2969"/>
          <a:stretch>
            <a:fillRect/>
          </a:stretch>
        </p:blipFill>
        <p:spPr>
          <a:xfrm>
            <a:off x="8938895" y="1257300"/>
            <a:ext cx="3220720" cy="4343400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8895" y="5748655"/>
            <a:ext cx="3253105" cy="372745"/>
          </a:xfrm>
        </p:spPr>
        <p:txBody>
          <a:bodyPr/>
          <a:lstStyle/>
          <a:p>
            <a:pPr>
              <a:defRPr/>
            </a:pPr>
            <a:r>
              <a:rPr lang="en-US" altLang="zh-CN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CT</a:t>
            </a:r>
            <a:r>
              <a:rPr lang="zh-CN" altLang="en-US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示</a:t>
            </a:r>
            <a:r>
              <a:rPr lang="zh-CN" altLang="zh-CN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前方</a:t>
            </a:r>
            <a:r>
              <a:rPr lang="zh-CN" altLang="zh-CN" sz="3200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脱位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031875" y="2044700"/>
            <a:ext cx="6727825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根据脱位的方向可分为前方脱位，后方脱位，上方脱位，内侧脱位与外侧脱位。根据脱位的性质分为急性脱位、复发性和陈旧性脱位。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3277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794" name="Shape 103"/>
          <p:cNvSpPr>
            <a:spLocks noChangeArrowheads="1"/>
          </p:cNvSpPr>
          <p:nvPr/>
        </p:nvSpPr>
        <p:spPr bwMode="auto">
          <a:xfrm>
            <a:off x="885825" y="2130425"/>
            <a:ext cx="770731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795" name="矩形 8"/>
          <p:cNvSpPr>
            <a:spLocks noChangeArrowheads="1"/>
          </p:cNvSpPr>
          <p:nvPr/>
        </p:nvSpPr>
        <p:spPr bwMode="auto">
          <a:xfrm>
            <a:off x="755650" y="17240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625725"/>
            <a:ext cx="9321800" cy="10271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前方脱位以单侧急性前脱位多见。出现脱位时，患者不能闭口，前牙开</a:t>
            </a:r>
            <a:r>
              <a:rPr lang="zh-CN" altLang="en-US" sz="2000" dirty="0">
                <a:ea typeface="微软雅黑" panose="020B0503020204020204" pitchFamily="34" charset="-122"/>
              </a:rPr>
              <a:t></a:t>
            </a:r>
            <a:r>
              <a:rPr lang="zh-CN" altLang="zh-CN" sz="2000" dirty="0">
                <a:ea typeface="微软雅黑" panose="020B0503020204020204" pitchFamily="34" charset="-122"/>
              </a:rPr>
              <a:t>，下颌中线偏向健侧，后牙早接触。双侧脱位患者语言不清，唾液外流，面下</a:t>
            </a:r>
            <a:r>
              <a:rPr lang="en-US" altLang="zh-CN" sz="2000" dirty="0">
                <a:ea typeface="微软雅黑" panose="020B0503020204020204" pitchFamily="34" charset="-122"/>
              </a:rPr>
              <a:t>1/3</a:t>
            </a:r>
            <a:r>
              <a:rPr lang="zh-CN" altLang="zh-CN" sz="2000" dirty="0">
                <a:ea typeface="微软雅黑" panose="020B0503020204020204" pitchFamily="34" charset="-122"/>
              </a:rPr>
              <a:t>变长。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急性前脱位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8" name="矩形 3"/>
          <p:cNvSpPr>
            <a:spLocks noChangeArrowheads="1"/>
          </p:cNvSpPr>
          <p:nvPr/>
        </p:nvSpPr>
        <p:spPr bwMode="auto">
          <a:xfrm>
            <a:off x="927100" y="3635375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799" name="矩形 4"/>
          <p:cNvSpPr>
            <a:spLocks noChangeArrowheads="1"/>
          </p:cNvSpPr>
          <p:nvPr/>
        </p:nvSpPr>
        <p:spPr bwMode="auto">
          <a:xfrm>
            <a:off x="825500" y="4076700"/>
            <a:ext cx="94472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急性前脱位很容易诊断，多出现在大张口运动或下颌在张口时受到外伤时，关节囊明显松弛以及肌肉运动不协调也可出现。下颌不能自行闭合，只有经临床医师治疗后才能恢复正常。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80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4818" name="Shape 103"/>
          <p:cNvSpPr>
            <a:spLocks noChangeArrowheads="1"/>
          </p:cNvSpPr>
          <p:nvPr/>
        </p:nvSpPr>
        <p:spPr bwMode="auto">
          <a:xfrm>
            <a:off x="885825" y="2130425"/>
            <a:ext cx="77073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819" name="矩形 8"/>
          <p:cNvSpPr>
            <a:spLocks noChangeArrowheads="1"/>
          </p:cNvSpPr>
          <p:nvPr/>
        </p:nvSpPr>
        <p:spPr bwMode="auto">
          <a:xfrm>
            <a:off x="755650" y="17240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625725"/>
            <a:ext cx="9321800" cy="5111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急性前脱位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1388" y="2609850"/>
            <a:ext cx="60229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手法复位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ea typeface="微软雅黑" panose="020B0503020204020204" pitchFamily="34" charset="-122"/>
              </a:rPr>
              <a:t>复位后要限制下颌运动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34823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3654425"/>
            <a:ext cx="2786062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3736975"/>
            <a:ext cx="2754312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5842" name="Shape 103"/>
          <p:cNvSpPr>
            <a:spLocks noChangeArrowheads="1"/>
          </p:cNvSpPr>
          <p:nvPr/>
        </p:nvSpPr>
        <p:spPr bwMode="auto">
          <a:xfrm>
            <a:off x="885825" y="1941513"/>
            <a:ext cx="770731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3" name="矩形 8"/>
          <p:cNvSpPr>
            <a:spLocks noChangeArrowheads="1"/>
          </p:cNvSpPr>
          <p:nvPr/>
        </p:nvSpPr>
        <p:spPr bwMode="auto">
          <a:xfrm>
            <a:off x="755650" y="1536700"/>
            <a:ext cx="184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438400"/>
            <a:ext cx="9321800" cy="10255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反复出现颞下颌关节脱位，症状与急性前脱位相同，患者由于担心关节脱位而不敢大张口。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5" name="矩形 9"/>
          <p:cNvSpPr>
            <a:spLocks noChangeArrowheads="1"/>
          </p:cNvSpPr>
          <p:nvPr/>
        </p:nvSpPr>
        <p:spPr bwMode="auto">
          <a:xfrm>
            <a:off x="4341813" y="987425"/>
            <a:ext cx="306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二、复发性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927100" y="3448050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7" name="矩形 4"/>
          <p:cNvSpPr>
            <a:spLocks noChangeArrowheads="1"/>
          </p:cNvSpPr>
          <p:nvPr/>
        </p:nvSpPr>
        <p:spPr bwMode="auto">
          <a:xfrm>
            <a:off x="825500" y="3887788"/>
            <a:ext cx="94472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复发性脱位有反复发作的病史，老年人、重症患者更易发生。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8" name="矩形 2"/>
          <p:cNvSpPr>
            <a:spLocks noChangeArrowheads="1"/>
          </p:cNvSpPr>
          <p:nvPr/>
        </p:nvSpPr>
        <p:spPr bwMode="auto">
          <a:xfrm>
            <a:off x="823913" y="4625975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9" name="矩形 6"/>
          <p:cNvSpPr>
            <a:spLocks noChangeArrowheads="1"/>
          </p:cNvSpPr>
          <p:nvPr/>
        </p:nvSpPr>
        <p:spPr bwMode="auto">
          <a:xfrm>
            <a:off x="782638" y="5095875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关节囊内注射治疗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治疗效果不佳可行手术治疗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5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6866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三、陈旧性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Shape 103"/>
          <p:cNvSpPr>
            <a:spLocks noChangeArrowheads="1"/>
          </p:cNvSpPr>
          <p:nvPr/>
        </p:nvSpPr>
        <p:spPr bwMode="auto">
          <a:xfrm>
            <a:off x="946150" y="2216150"/>
            <a:ext cx="770731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46150" y="2711450"/>
            <a:ext cx="9321800" cy="5635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陈旧性脱位是指急性前脱位或复发性脱位数周后仍未进行复位者。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9" name="矩形 11"/>
          <p:cNvSpPr>
            <a:spLocks noChangeArrowheads="1"/>
          </p:cNvSpPr>
          <p:nvPr/>
        </p:nvSpPr>
        <p:spPr bwMode="auto">
          <a:xfrm>
            <a:off x="927100" y="3448050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0" name="矩形 12"/>
          <p:cNvSpPr>
            <a:spLocks noChangeArrowheads="1"/>
          </p:cNvSpPr>
          <p:nvPr/>
        </p:nvSpPr>
        <p:spPr bwMode="auto">
          <a:xfrm>
            <a:off x="825500" y="3887788"/>
            <a:ext cx="94472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陈旧性脱位病程长，无牙患者、婴幼儿、重症患者易发生。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1" name="矩形 13"/>
          <p:cNvSpPr>
            <a:spLocks noChangeArrowheads="1"/>
          </p:cNvSpPr>
          <p:nvPr/>
        </p:nvSpPr>
        <p:spPr bwMode="auto">
          <a:xfrm>
            <a:off x="901700" y="4625975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2" name="矩形 14"/>
          <p:cNvSpPr>
            <a:spLocks noChangeArrowheads="1"/>
          </p:cNvSpPr>
          <p:nvPr/>
        </p:nvSpPr>
        <p:spPr bwMode="auto">
          <a:xfrm>
            <a:off x="842963" y="5095875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手术治疗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为主。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第四节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颞下颌关节强直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9530" y="5748655"/>
            <a:ext cx="3252470" cy="372745"/>
          </a:xfrm>
        </p:spPr>
        <p:txBody>
          <a:bodyPr/>
          <a:lstStyle/>
          <a:p>
            <a:pPr>
              <a:defRPr/>
            </a:pPr>
            <a:r>
              <a:rPr lang="zh-CN" altLang="zh-CN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颞下颌关节强直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6150" y="1581150"/>
            <a:ext cx="6916738" cy="18653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因关节及关节周围组织器质性病变造成开口困难或完全不能开口者，称为颞下颌关节强直（</a:t>
            </a:r>
            <a:r>
              <a:rPr lang="en-US" altLang="zh-CN" sz="2400" kern="950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ankylosis</a:t>
            </a:r>
            <a:r>
              <a:rPr lang="en-US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of the TMJ</a:t>
            </a:r>
            <a:r>
              <a:rPr lang="zh-CN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）。根据病变的部位分为：关节内强直、关节外强直和混合性关节强直。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pic>
        <p:nvPicPr>
          <p:cNvPr id="38916" name="Picture 6" descr="熊家华4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r="26253"/>
          <a:stretch>
            <a:fillRect/>
          </a:stretch>
        </p:blipFill>
        <p:spPr>
          <a:xfrm>
            <a:off x="8969375" y="1192530"/>
            <a:ext cx="3222625" cy="4343400"/>
          </a:xfrm>
          <a:noFill/>
        </p:spPr>
      </p:pic>
      <p:sp>
        <p:nvSpPr>
          <p:cNvPr id="7" name="椭圆 6"/>
          <p:cNvSpPr/>
          <p:nvPr/>
        </p:nvSpPr>
        <p:spPr>
          <a:xfrm>
            <a:off x="9980613" y="1803400"/>
            <a:ext cx="917575" cy="684213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91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49313" y="1924050"/>
            <a:ext cx="7707312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【临床表现】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3557588"/>
            <a:ext cx="9321800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【诊断】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0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关节内强直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38200" y="5033963"/>
            <a:ext cx="7707313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【治疗原则】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8" y="2366963"/>
            <a:ext cx="11263312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95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关节强直可发生在任何年龄，主要出现进行性开口受限。早期为纤维性强直，纤维性强直进一步</a:t>
            </a:r>
            <a:endParaRPr lang="en-US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95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发展为骨性强直，所以关节强直病史较长，一般在几年以上。</a:t>
            </a:r>
            <a:endParaRPr lang="zh-CN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7550" y="4157663"/>
            <a:ext cx="10947400" cy="7064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病程长，有外伤、感染以及手术的病史。开口受限逐渐加重，髁突活动度减弱或消失。</a:t>
            </a:r>
            <a:r>
              <a:rPr lang="zh-CN" altLang="zh-CN" sz="2000" dirty="0">
                <a:ea typeface="微软雅黑" panose="020B0503020204020204" pitchFamily="34" charset="-122"/>
              </a:rPr>
              <a:t>部分患者有面部畸形和咬合关系紊乱。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5568950"/>
            <a:ext cx="24923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关节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</a:t>
            </a: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术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治疗为主。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39945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452360" y="4954905"/>
            <a:ext cx="4739640" cy="372745"/>
          </a:xfrm>
        </p:spPr>
        <p:txBody>
          <a:bodyPr/>
          <a:lstStyle/>
          <a:p>
            <a:pPr>
              <a:defRPr/>
            </a:pPr>
            <a:r>
              <a:rPr lang="zh-CN" altLang="en-US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左侧</a:t>
            </a:r>
            <a:r>
              <a:rPr lang="zh-CN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骨</a:t>
            </a:r>
            <a:r>
              <a:rPr lang="zh-CN" altLang="zh-CN" sz="3200" kern="950" dirty="0">
                <a:solidFill>
                  <a:srgbClr val="000000"/>
                </a:solidFill>
                <a:latin typeface="Times New Roman" panose="02020603050405020304" pitchFamily="18" charset="0"/>
              </a:rPr>
              <a:t>性</a:t>
            </a:r>
            <a:r>
              <a:rPr lang="zh-CN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强直</a:t>
            </a:r>
            <a:r>
              <a:rPr lang="en-US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CT</a:t>
            </a:r>
            <a:r>
              <a:rPr lang="zh-CN" altLang="en-US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片</a:t>
            </a:r>
            <a:endParaRPr lang="zh-CN" altLang="en-US" sz="3200" dirty="0"/>
          </a:p>
        </p:txBody>
      </p:sp>
      <p:pic>
        <p:nvPicPr>
          <p:cNvPr id="40963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1631950"/>
            <a:ext cx="4205288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70025"/>
            <a:ext cx="2497137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398588"/>
            <a:ext cx="256063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3"/>
          <p:cNvSpPr txBox="1"/>
          <p:nvPr/>
        </p:nvSpPr>
        <p:spPr bwMode="auto">
          <a:xfrm>
            <a:off x="2119313" y="5106988"/>
            <a:ext cx="3254375" cy="373062"/>
          </a:xfrm>
          <a:prstGeom prst="rect">
            <a:avLst/>
          </a:prstGeom>
          <a:noFill/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ct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zh-CN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骨性强直</a:t>
            </a:r>
            <a:r>
              <a:rPr lang="zh-CN" altLang="en-US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正侧位片</a:t>
            </a:r>
            <a:endParaRPr lang="zh-CN" altLang="en-US" dirty="0"/>
          </a:p>
        </p:txBody>
      </p:sp>
      <p:sp>
        <p:nvSpPr>
          <p:cNvPr id="4096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颞下颌关节常见病</a:t>
            </a:r>
            <a:endParaRPr lang="zh-CN" altLang="en-US" sz="3200"/>
          </a:p>
        </p:txBody>
      </p:sp>
      <p:sp>
        <p:nvSpPr>
          <p:cNvPr id="13314" name="Text Placeholder 5"/>
          <p:cNvSpPr txBox="1"/>
          <p:nvPr/>
        </p:nvSpPr>
        <p:spPr bwMode="auto">
          <a:xfrm>
            <a:off x="0" y="1069975"/>
            <a:ext cx="1476375" cy="434975"/>
          </a:xfrm>
          <a:prstGeom prst="rect">
            <a:avLst/>
          </a:prstGeom>
          <a:solidFill>
            <a:srgbClr val="127F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</a:t>
            </a:r>
            <a:endParaRPr kumimoji="1"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15" name="组合 3"/>
          <p:cNvGrpSpPr/>
          <p:nvPr/>
        </p:nvGrpSpPr>
        <p:grpSpPr bwMode="auto">
          <a:xfrm>
            <a:off x="2084388" y="2962275"/>
            <a:ext cx="1289050" cy="962025"/>
            <a:chOff x="2084723" y="2962585"/>
            <a:chExt cx="1289465" cy="961770"/>
          </a:xfrm>
        </p:grpSpPr>
        <p:grpSp>
          <p:nvGrpSpPr>
            <p:cNvPr id="13332" name="组合 17"/>
            <p:cNvGrpSpPr/>
            <p:nvPr/>
          </p:nvGrpSpPr>
          <p:grpSpPr bwMode="auto"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865" y="1217949"/>
                <a:ext cx="1672656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405" y="1527518"/>
                <a:ext cx="1254492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467" y="1581694"/>
                <a:ext cx="681452" cy="343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33" name="Text Placeholder 5"/>
            <p:cNvSpPr txBox="1"/>
            <p:nvPr/>
          </p:nvSpPr>
          <p:spPr bwMode="auto">
            <a:xfrm>
              <a:off x="2084723" y="3206134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6" name="组合 4"/>
          <p:cNvGrpSpPr/>
          <p:nvPr/>
        </p:nvGrpSpPr>
        <p:grpSpPr bwMode="auto">
          <a:xfrm>
            <a:off x="2074863" y="4556125"/>
            <a:ext cx="1298575" cy="962025"/>
            <a:chOff x="2074795" y="4556736"/>
            <a:chExt cx="1299392" cy="961770"/>
          </a:xfrm>
        </p:grpSpPr>
        <p:grpSp>
          <p:nvGrpSpPr>
            <p:cNvPr id="13327" name="组合 18"/>
            <p:cNvGrpSpPr/>
            <p:nvPr/>
          </p:nvGrpSpPr>
          <p:grpSpPr bwMode="auto"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3994" y="1581694"/>
                <a:ext cx="681662" cy="683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28" name="Text Placeholder 5"/>
            <p:cNvSpPr txBox="1"/>
            <p:nvPr/>
          </p:nvSpPr>
          <p:spPr bwMode="auto">
            <a:xfrm>
              <a:off x="2074795" y="4796113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7" name="组合 2"/>
          <p:cNvGrpSpPr/>
          <p:nvPr/>
        </p:nvGrpSpPr>
        <p:grpSpPr bwMode="auto">
          <a:xfrm>
            <a:off x="2074863" y="1327150"/>
            <a:ext cx="1298575" cy="962025"/>
            <a:chOff x="2074796" y="1319046"/>
            <a:chExt cx="1299392" cy="961770"/>
          </a:xfrm>
        </p:grpSpPr>
        <p:grpSp>
          <p:nvGrpSpPr>
            <p:cNvPr id="13322" name="组合 22"/>
            <p:cNvGrpSpPr/>
            <p:nvPr/>
          </p:nvGrpSpPr>
          <p:grpSpPr bwMode="auto"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3994" y="1581694"/>
                <a:ext cx="681662" cy="526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23" name="Text Placeholder 5"/>
            <p:cNvSpPr txBox="1"/>
            <p:nvPr/>
          </p:nvSpPr>
          <p:spPr bwMode="auto">
            <a:xfrm>
              <a:off x="2074796" y="1542607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18" name="文本框 1"/>
          <p:cNvSpPr txBox="1">
            <a:spLocks noChangeArrowheads="1"/>
          </p:cNvSpPr>
          <p:nvPr/>
        </p:nvSpPr>
        <p:spPr bwMode="auto">
          <a:xfrm>
            <a:off x="3022600" y="1860550"/>
            <a:ext cx="6942138" cy="70802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颞下颌关节紊乱病、颞下颌关节脱位和颞下颌关节强直的临床表现和治疗原则。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文本框 34"/>
          <p:cNvSpPr txBox="1">
            <a:spLocks noChangeArrowheads="1"/>
          </p:cNvSpPr>
          <p:nvPr/>
        </p:nvSpPr>
        <p:spPr bwMode="auto">
          <a:xfrm>
            <a:off x="3022600" y="3465513"/>
            <a:ext cx="6942138" cy="40005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颞下颌关节疾病的病因和分类。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0" name="文本框 35"/>
          <p:cNvSpPr txBox="1">
            <a:spLocks noChangeArrowheads="1"/>
          </p:cNvSpPr>
          <p:nvPr/>
        </p:nvSpPr>
        <p:spPr bwMode="auto">
          <a:xfrm>
            <a:off x="3022600" y="5043488"/>
            <a:ext cx="6942138" cy="40005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颞下颌关节其他疾病的临床表现。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49313" y="1924050"/>
            <a:ext cx="7707312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【临床表现】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951163"/>
            <a:ext cx="9321800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【诊断】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8" name="矩形 9"/>
          <p:cNvSpPr>
            <a:spLocks noChangeArrowheads="1"/>
          </p:cNvSpPr>
          <p:nvPr/>
        </p:nvSpPr>
        <p:spPr bwMode="auto">
          <a:xfrm>
            <a:off x="4341813" y="987425"/>
            <a:ext cx="306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关节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强直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38200" y="4589463"/>
            <a:ext cx="7707313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【治疗原则】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8" y="2366963"/>
            <a:ext cx="11263312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关节外强直主要表现为不同程度的张口困难或完全不能张口。</a:t>
            </a:r>
            <a:endParaRPr lang="zh-CN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991" name="矩形 4"/>
          <p:cNvSpPr>
            <a:spLocks noChangeArrowheads="1"/>
          </p:cNvSpPr>
          <p:nvPr/>
        </p:nvSpPr>
        <p:spPr bwMode="auto">
          <a:xfrm>
            <a:off x="717550" y="3490913"/>
            <a:ext cx="109474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有面颊部外伤、开放性骨折、感染、物理与化学性损伤、放射治疗和手术史。关节外病变所致的张口困难或完全不能张口，颌间可触及范围不等的瘢痕条索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 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，耳前区触压患侧，髁突活动度减弱或消失。</a:t>
            </a:r>
            <a:endParaRPr lang="zh-CN" altLang="zh-CN" sz="20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5073650"/>
            <a:ext cx="197961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</a:t>
            </a: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术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治疗为主。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4199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30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128770" y="5108575"/>
            <a:ext cx="3253105" cy="371475"/>
          </a:xfrm>
          <a:ln>
            <a:miter lim="800000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200" smtClean="0"/>
              <a:t>颌间瘢痕挛缩</a:t>
            </a:r>
            <a:endParaRPr lang="zh-CN" altLang="en-US" sz="3200" smtClean="0"/>
          </a:p>
        </p:txBody>
      </p:sp>
      <p:pic>
        <p:nvPicPr>
          <p:cNvPr id="43011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1519238"/>
            <a:ext cx="44704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第五节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颞下颌关节其他疾病</a:t>
            </a:r>
            <a:endParaRPr lang="zh-CN" altLang="en-US" sz="3200"/>
          </a:p>
        </p:txBody>
      </p:sp>
      <p:sp>
        <p:nvSpPr>
          <p:cNvPr id="45058" name="矩形 4"/>
          <p:cNvSpPr>
            <a:spLocks noChangeArrowheads="1"/>
          </p:cNvSpPr>
          <p:nvPr/>
        </p:nvSpPr>
        <p:spPr bwMode="auto">
          <a:xfrm>
            <a:off x="490538" y="1336675"/>
            <a:ext cx="6551612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颞下颌关节感染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颞下颌关节损伤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颞下颌关节先天性或发育性畸形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颞下颌关节肿瘤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59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6082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742440" y="5029200"/>
            <a:ext cx="3599815" cy="371475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髁突骨折</a:t>
            </a:r>
            <a:r>
              <a:rPr lang="en-US" altLang="zh-CN" sz="3200" smtClean="0"/>
              <a:t>CT</a:t>
            </a:r>
            <a:endParaRPr lang="zh-CN" altLang="en-US" sz="3200" smtClean="0"/>
          </a:p>
        </p:txBody>
      </p:sp>
      <p:sp>
        <p:nvSpPr>
          <p:cNvPr id="46083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801485" y="5158105"/>
            <a:ext cx="396748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颞下颌关节肿瘤</a:t>
            </a:r>
            <a:r>
              <a:rPr lang="en-US" altLang="zh-CN" sz="3200" smtClean="0"/>
              <a:t>CT</a:t>
            </a:r>
            <a:endParaRPr lang="zh-CN" altLang="zh-CN" sz="3200" smtClean="0"/>
          </a:p>
          <a:p>
            <a:pPr eaLnBrk="1" hangingPunct="1">
              <a:spcBef>
                <a:spcPct val="0"/>
              </a:spcBef>
            </a:pPr>
            <a:endParaRPr lang="zh-CN" altLang="en-US" sz="3200" smtClean="0"/>
          </a:p>
        </p:txBody>
      </p:sp>
      <p:pic>
        <p:nvPicPr>
          <p:cNvPr id="4608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479550"/>
            <a:ext cx="3214688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 flipH="1">
            <a:off x="7451725" y="2786063"/>
            <a:ext cx="247650" cy="133350"/>
          </a:xfrm>
          <a:prstGeom prst="rightArrow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60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12572" r="12868"/>
          <a:stretch>
            <a:fillRect/>
          </a:stretch>
        </p:blipFill>
        <p:spPr bwMode="auto">
          <a:xfrm>
            <a:off x="1939925" y="1490663"/>
            <a:ext cx="3205163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06" name="TextBox 9"/>
          <p:cNvSpPr txBox="1">
            <a:spLocks noChangeArrowheads="1"/>
          </p:cNvSpPr>
          <p:nvPr/>
        </p:nvSpPr>
        <p:spPr bwMode="auto">
          <a:xfrm>
            <a:off x="1752600" y="1897063"/>
            <a:ext cx="8707438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1.颞下颌关节紊乱病的分类和治疗原则是什么？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2.简述颞下颌关节急性前脱位手法复位的方法。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070" y="245745"/>
            <a:ext cx="10515600" cy="1325563"/>
          </a:xfrm>
        </p:spPr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第一章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颞下颌关节功能解剖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64" name="矩形 9"/>
          <p:cNvSpPr>
            <a:spLocks noChangeArrowheads="1"/>
          </p:cNvSpPr>
          <p:nvPr/>
        </p:nvSpPr>
        <p:spPr bwMode="auto">
          <a:xfrm>
            <a:off x="969963" y="987425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一、颞下颌关节的硬组织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9963" y="2604655"/>
            <a:ext cx="526097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关节窝：卵圆形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关节结节：后斜面是功能面，是关节的负重区。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髁突：呈椭圆形突起，两侧的横嵴的延长线交于枕骨大孔的前缘，角度约为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145-160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b="1" dirty="0">
                <a:solidFill>
                  <a:srgbClr val="497EBF"/>
                </a:solidFill>
              </a:rPr>
              <a:t>。</a:t>
            </a:r>
            <a:endParaRPr lang="zh-CN" altLang="en-US" b="1" dirty="0">
              <a:solidFill>
                <a:srgbClr val="497EBF"/>
              </a:solidFill>
            </a:endParaRPr>
          </a:p>
        </p:txBody>
      </p:sp>
      <p:pic>
        <p:nvPicPr>
          <p:cNvPr id="11" name="Picture 5" descr="Dsc00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25" y="879475"/>
            <a:ext cx="4024312" cy="273685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4" descr="1398236074194qhx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56" y="3386138"/>
            <a:ext cx="49784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434" name="矩形 8"/>
          <p:cNvSpPr>
            <a:spLocks noChangeArrowheads="1"/>
          </p:cNvSpPr>
          <p:nvPr/>
        </p:nvSpPr>
        <p:spPr bwMode="auto">
          <a:xfrm>
            <a:off x="755650" y="2157413"/>
            <a:ext cx="376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（一）关节盘（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矩形 9"/>
          <p:cNvSpPr>
            <a:spLocks noChangeArrowheads="1"/>
          </p:cNvSpPr>
          <p:nvPr/>
        </p:nvSpPr>
        <p:spPr bwMode="auto">
          <a:xfrm>
            <a:off x="901700" y="987425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二、颞下颌关节的软组织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7" name="Picture 2" descr="C:\Users\long\AppData\Local\Temp\KuaiZip\口腔科学颞下颌关节常见病交稿2018.1\新增关节盘位置图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2794000"/>
            <a:ext cx="3398838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781050" y="3037910"/>
            <a:ext cx="66595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关节盘位于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关节盘位于关节窝、关节结节和髁突之间，呈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双凹卵圆形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，内外径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正常的关节盘位置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：最大牙尖交错位时，关节盘后带后缘位于髁突顶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点前后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+15°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以内，髁突前斜面正对关节盘中间带。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9" name="Picture 7" descr="I:\t010e5885b7b2f5818d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FF2F7"/>
              </a:clrFrom>
              <a:clrTo>
                <a:srgbClr val="EFF2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3"/>
          <a:stretch>
            <a:fillRect/>
          </a:stretch>
        </p:blipFill>
        <p:spPr bwMode="auto">
          <a:xfrm>
            <a:off x="8275638" y="2862263"/>
            <a:ext cx="20955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755651" y="1368425"/>
            <a:ext cx="6448714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（二）关节囊（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关节囊：由纤维结缔组织组成，外层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纤维层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滑膜层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三）韧带（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ligament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韧带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主要作用是悬吊下颌骨和维持下颌在正常范围的运动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01" y="1890828"/>
            <a:ext cx="3349408" cy="362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755650" y="1368425"/>
            <a:ext cx="58945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四）颞下颌关节的血管和神经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None/>
            </a:pPr>
            <a:r>
              <a:rPr lang="zh-CN" altLang="en-US" b="1" dirty="0" smtClean="0">
                <a:ea typeface="宋体" panose="02010600030101010101" pitchFamily="2" charset="-122"/>
              </a:rPr>
              <a:t>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的血管和神经分布：血管：颈外动脉分－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颞浅动脉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颌内动脉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参与颞下颌关节的血供。神经：三叉神经下颌支的分支，包括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耳颞神经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咬肌神经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颞深神经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翼外肌神经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的关节分支。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2" descr="F:\2018.2\口腔科学\新建文件夹\43718691_(_11-1-2)_14237_D_1396063059505174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796925"/>
            <a:ext cx="386397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 descr="F:\2018.2\口腔科学\新建文件夹\43718691_(_11-1-2)_14238_D_1396063244100174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7" y="3345517"/>
            <a:ext cx="3863975" cy="27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482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3" name="矩形 9"/>
          <p:cNvSpPr>
            <a:spLocks noChangeArrowheads="1"/>
          </p:cNvSpPr>
          <p:nvPr/>
        </p:nvSpPr>
        <p:spPr bwMode="auto">
          <a:xfrm>
            <a:off x="947738" y="1525588"/>
            <a:ext cx="30575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三、咀　嚼　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998538" y="2293938"/>
            <a:ext cx="10237787" cy="35702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咀嚼肌（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masticatory muscle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）与下颌骨相连，是下颌运动的主要肌群，包括咬肌、颞肌、翼内肌、翼外肌以及舌骨上肌群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升颌肌群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：咬肌、颞肌、翼内肌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降颌肌群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：二腹肌前腹、下颌舌骨肌、颏舌骨肌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伸颌肌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：翼外肌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+mn-lt"/>
              <a:ea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998538" y="3771900"/>
            <a:ext cx="1847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482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998539" y="2293938"/>
            <a:ext cx="602109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下颌运动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包括转动和滑动运动，基本方式有开闭口、前伸、后退及侧向运动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开闭口运动：是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相结合的运动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前后运动：主要是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侧向运动：是一种不对称的下颌运动，由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翼外肌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交替完成</a:t>
            </a:r>
            <a:r>
              <a:rPr lang="zh-CN" altLang="en-US" sz="2000" b="1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497E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1040103" y="1325344"/>
            <a:ext cx="42878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四、颞下颌关节的运动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4" descr="1398236156244prqlw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26" y="2421370"/>
            <a:ext cx="302418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000,&quot;width&quot;:5340}"/>
</p:tagLst>
</file>

<file path=ppt/tags/tag2.xml><?xml version="1.0" encoding="utf-8"?>
<p:tagLst xmlns:p="http://schemas.openxmlformats.org/presentationml/2006/main">
  <p:tag name="KSO_WM_UNIT_PLACING_PICTURE_USER_VIEWPORT" val="{&quot;height&quot;:15840,&quot;width&quot;:9153}"/>
</p:tagLst>
</file>

<file path=ppt/tags/tag3.xml><?xml version="1.0" encoding="utf-8"?>
<p:tagLst xmlns:p="http://schemas.openxmlformats.org/presentationml/2006/main">
  <p:tag name="ISPRING_RESOURCE_PATHS_HASH_2" val="d726b24415132ab5cb7b0c4af1bf69776b8e63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3384</Words>
  <Application>WPS 演示</Application>
  <PresentationFormat>宽屏</PresentationFormat>
  <Paragraphs>323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经典繁仿黑</vt:lpstr>
      <vt:lpstr>黑体</vt:lpstr>
      <vt:lpstr>等线</vt:lpstr>
      <vt:lpstr>Arial Unicode MS</vt:lpstr>
      <vt:lpstr>Times New Roman</vt:lpstr>
      <vt:lpstr>Office 主题</vt:lpstr>
      <vt:lpstr>自定义设计方案</vt:lpstr>
      <vt:lpstr>1_Office 主题</vt:lpstr>
      <vt:lpstr>PowerPoint 演示文稿</vt:lpstr>
      <vt:lpstr>颞下颌关节常见病</vt:lpstr>
      <vt:lpstr>颞下颌关节常见病</vt:lpstr>
      <vt:lpstr>第一章 颞下颌关节功能解剖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颞下颌关节紊乱病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颞下颌关节紊乱病案例</vt:lpstr>
      <vt:lpstr>颞下颌关节紊乱病案例</vt:lpstr>
      <vt:lpstr>颞下颌关节紊乱病案例</vt:lpstr>
      <vt:lpstr>第三节 颞下颌关节脱位 </vt:lpstr>
      <vt:lpstr>PowerPoint 演示文稿</vt:lpstr>
      <vt:lpstr>PowerPoint 演示文稿</vt:lpstr>
      <vt:lpstr>PowerPoint 演示文稿</vt:lpstr>
      <vt:lpstr>PowerPoint 演示文稿</vt:lpstr>
      <vt:lpstr>第四节 颞下颌关节强直</vt:lpstr>
      <vt:lpstr>PowerPoint 演示文稿</vt:lpstr>
      <vt:lpstr>PowerPoint 演示文稿</vt:lpstr>
      <vt:lpstr>PowerPoint 演示文稿</vt:lpstr>
      <vt:lpstr>PowerPoint 演示文稿</vt:lpstr>
      <vt:lpstr>第五节 颞下颌关节其他疾病</vt:lpstr>
      <vt:lpstr>PowerPoint 演示文稿</vt:lpstr>
      <vt:lpstr>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151</cp:revision>
  <dcterms:created xsi:type="dcterms:W3CDTF">2017-08-10T17:46:00Z</dcterms:created>
  <dcterms:modified xsi:type="dcterms:W3CDTF">2020-08-30T11:53:35Z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